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sldIdLst>
    <p:sldId id="280" r:id="rId3"/>
    <p:sldId id="272" r:id="rId4"/>
    <p:sldId id="273" r:id="rId5"/>
    <p:sldId id="281" r:id="rId6"/>
    <p:sldId id="282" r:id="rId7"/>
    <p:sldId id="283" r:id="rId8"/>
    <p:sldId id="278" r:id="rId9"/>
    <p:sldId id="258" r:id="rId10"/>
    <p:sldId id="284" r:id="rId11"/>
    <p:sldId id="287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9C5"/>
    <a:srgbClr val="FFC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B837B-F5CE-C5C1-6464-6AFEB3602A91}" v="2" dt="2022-09-13T12:00:05.738"/>
    <p1510:client id="{5197D31D-E6BC-BC1F-E840-ACA568566B9A}" v="106" dt="2022-09-12T18:20:05.298"/>
    <p1510:client id="{6AE2891B-B38C-82DF-2266-F5EEBF338FC7}" v="5" dt="2022-09-13T11:02:40.993"/>
    <p1510:client id="{A174A7E0-86C6-44EF-841E-BFD616C2080C}" v="19" dt="2022-09-12T18:08:51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4716" y="2227384"/>
            <a:ext cx="101225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0" b="1" dirty="0">
                <a:solidFill>
                  <a:srgbClr val="FFC20F"/>
                </a:solidFill>
              </a:rPr>
              <a:t>Barnwood Park</a:t>
            </a:r>
          </a:p>
        </p:txBody>
      </p:sp>
    </p:spTree>
    <p:extLst>
      <p:ext uri="{BB962C8B-B14F-4D97-AF65-F5344CB8AC3E}">
        <p14:creationId xmlns:p14="http://schemas.microsoft.com/office/powerpoint/2010/main" val="50688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7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6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4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7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2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3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94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30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9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51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31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97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91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204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32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44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30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25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0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9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4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9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1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F92-AB0D-4BFA-8C31-39571C23DE02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35E7-292A-42D9-B2E7-9EFB92849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5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569897" y="0"/>
            <a:ext cx="48161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BF92-AB0D-4BFA-8C31-39571C23DE02}" type="datetimeFigureOut">
              <a:rPr lang="en-GB" smtClean="0"/>
              <a:t>15/09/2022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35E7-292A-42D9-B2E7-9EFB9284955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11703611" y="6546547"/>
            <a:ext cx="211421" cy="17492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1701235" y="6353968"/>
            <a:ext cx="216179" cy="17968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 userDrawn="1"/>
        </p:nvSpPr>
        <p:spPr>
          <a:xfrm>
            <a:off x="11820977" y="6548930"/>
            <a:ext cx="207316" cy="179687"/>
          </a:xfrm>
          <a:prstGeom prst="triangle">
            <a:avLst/>
          </a:prstGeom>
          <a:solidFill>
            <a:srgbClr val="1E99C5"/>
          </a:solidFill>
          <a:ln>
            <a:solidFill>
              <a:srgbClr val="1E99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11596088" y="6548930"/>
            <a:ext cx="203460" cy="179687"/>
          </a:xfrm>
          <a:prstGeom prst="triangle">
            <a:avLst>
              <a:gd name="adj" fmla="val 47762"/>
            </a:avLst>
          </a:prstGeom>
          <a:solidFill>
            <a:srgbClr val="FFC20F"/>
          </a:solidFill>
          <a:ln>
            <a:solidFill>
              <a:srgbClr val="FFC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B9AB-4240-4E0A-91DA-85687E58712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7537-3FF2-49B6-A577-9B4ECF30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54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0Y2EZuvTU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1193" y="2452744"/>
            <a:ext cx="10868882" cy="3882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3600" b="1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Comic Sans MS" panose="030F0702030302020204" pitchFamily="66" charset="0"/>
                <a:cs typeface="Calibri" panose="020F0502020204030204" pitchFamily="34" charset="0"/>
              </a:rPr>
              <a:t>Year 8 Family Information Evening</a:t>
            </a:r>
          </a:p>
          <a:p>
            <a:pPr marL="0" indent="0" algn="ctr">
              <a:buNone/>
            </a:pPr>
            <a:endParaRPr lang="en-GB" sz="3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Comic Sans MS" panose="030F0702030302020204" pitchFamily="66" charset="0"/>
                <a:cs typeface="Arial" panose="020B0604020202020204" pitchFamily="34" charset="0"/>
              </a:rPr>
              <a:t>Welcome - Mrs. Clinton - Headteacher </a:t>
            </a:r>
          </a:p>
        </p:txBody>
      </p:sp>
      <p:pic>
        <p:nvPicPr>
          <p:cNvPr id="7" name="Picture 6" descr="H:\Templates\BP Letterhead logo 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7" y="748879"/>
            <a:ext cx="5378823" cy="236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9DDA30-C0E5-4BD8-85C3-B47C1A1B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6" t="3732" r="272" b="16105"/>
          <a:stretch/>
        </p:blipFill>
        <p:spPr>
          <a:xfrm>
            <a:off x="7232796" y="748879"/>
            <a:ext cx="3653943" cy="2360080"/>
          </a:xfrm>
          <a:prstGeom prst="rect">
            <a:avLst/>
          </a:prstGeom>
          <a:noFill/>
          <a:ln w="22225" cap="flat">
            <a:solidFill>
              <a:schemeClr val="accent1">
                <a:alpha val="94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967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71525"/>
            <a:ext cx="1249136" cy="1693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771524"/>
            <a:ext cx="1436370" cy="1693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771523"/>
            <a:ext cx="1510393" cy="1693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Chair of Governors</a:t>
            </a:r>
          </a:p>
          <a:p>
            <a:pPr algn="ctr"/>
            <a:r>
              <a:rPr lang="en-GB" b="1" dirty="0"/>
              <a:t>Mary Higgins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810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Vice Chair of Governors</a:t>
            </a:r>
          </a:p>
          <a:p>
            <a:pPr algn="ctr"/>
            <a:r>
              <a:rPr lang="en-GB" b="1" dirty="0"/>
              <a:t>Steven </a:t>
            </a:r>
            <a:r>
              <a:rPr lang="en-GB" b="1" dirty="0" err="1"/>
              <a:t>Whitehorn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21683" y="268659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Safeguarding Governor</a:t>
            </a:r>
          </a:p>
          <a:p>
            <a:pPr algn="ctr"/>
            <a:r>
              <a:rPr lang="en-GB" b="1" dirty="0"/>
              <a:t>Sheila Newman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483" y="4084320"/>
            <a:ext cx="2238103" cy="212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7202"/>
              </p:ext>
            </p:extLst>
          </p:nvPr>
        </p:nvGraphicFramePr>
        <p:xfrm>
          <a:off x="1645920" y="3578887"/>
          <a:ext cx="8038011" cy="2417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337">
                  <a:extLst>
                    <a:ext uri="{9D8B030D-6E8A-4147-A177-3AD203B41FA5}">
                      <a16:colId xmlns:a16="http://schemas.microsoft.com/office/drawing/2014/main" val="3689908985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3044449999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val="3508180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995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Sheila Newman 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Steven Whitehorn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</a:rPr>
                        <a:t>Bob Whittard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28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Craig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Bloxsome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Claire Weaving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Dale Wicks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574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Debbie Griffin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Amy Fitzgerald-Johnson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Karen Clinton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523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Stephen Tuffin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Mary Higgins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Jon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Haviland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4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David Lord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04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</a:rPr>
                        <a:t>Nic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 Young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Stephen Fuller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Dani Lee 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309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Bryan Gardner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Kathryn Rayfield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(Staff)</a:t>
                      </a:r>
                      <a:endParaRPr lang="en-GB" sz="10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95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2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931" y="232664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/>
              </a:rPr>
              <a:t>    </a:t>
            </a:r>
            <a:r>
              <a:rPr lang="en-GB" b="1" dirty="0">
                <a:latin typeface="Comic Sans MS"/>
              </a:rPr>
              <a:t>Thank You!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72DEC-A51C-693B-4925-D0432F723CF0}"/>
              </a:ext>
            </a:extLst>
          </p:cNvPr>
          <p:cNvSpPr txBox="1"/>
          <p:nvPr/>
        </p:nvSpPr>
        <p:spPr>
          <a:xfrm>
            <a:off x="392393" y="770989"/>
            <a:ext cx="108652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Working together to support your child.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Key dates / events for Year 8.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Living with a teenager……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Attendance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Contacts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200" dirty="0">
                <a:latin typeface="Comic Sans MS" panose="030F0702030302020204" pitchFamily="66" charset="0"/>
              </a:rPr>
              <a:t>Governor update</a:t>
            </a: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10D403D-1D3D-BEB6-AD72-2C6F0300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330" y="2987643"/>
            <a:ext cx="4500356" cy="2999975"/>
          </a:xfrm>
          <a:prstGeom prst="rect">
            <a:avLst/>
          </a:prstGeom>
          <a:noFill/>
          <a:ln w="34925" cap="flat">
            <a:solidFill>
              <a:schemeClr val="accent1">
                <a:alpha val="9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486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08697" cy="1543188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1. Working together to support your child.</a:t>
            </a:r>
            <a:br>
              <a:rPr lang="en-GB" sz="4000" b="1" dirty="0">
                <a:latin typeface="Comic Sans MS" panose="030F0702030302020204" pitchFamily="66" charset="0"/>
              </a:rPr>
            </a:br>
            <a:br>
              <a:rPr lang="en-GB" sz="4000" b="1" dirty="0">
                <a:latin typeface="Comic Sans MS" panose="030F0702030302020204" pitchFamily="66" charset="0"/>
              </a:rPr>
            </a:b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CC0D5-72A8-3FDF-7DCC-A92F69AA0567}"/>
              </a:ext>
            </a:extLst>
          </p:cNvPr>
          <p:cNvSpPr txBox="1"/>
          <p:nvPr/>
        </p:nvSpPr>
        <p:spPr>
          <a:xfrm>
            <a:off x="467139" y="1550504"/>
            <a:ext cx="1023730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lphaLcPeriod"/>
            </a:pPr>
            <a:r>
              <a:rPr lang="en-GB" sz="2400" dirty="0">
                <a:latin typeface="Comic Sans MS" panose="030F0702030302020204" pitchFamily="66" charset="0"/>
              </a:rPr>
              <a:t>Organise, organise, organise! NEVER ASSUME!!</a:t>
            </a:r>
          </a:p>
          <a:p>
            <a:pPr marL="342900" indent="-342900">
              <a:buAutoNum type="alphaL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en-GB" sz="2400" dirty="0">
                <a:latin typeface="Comic Sans MS" panose="030F0702030302020204" pitchFamily="66" charset="0"/>
              </a:rPr>
              <a:t>Check their timetable at the weekend and every night, to prepare PE kit, practical resources</a:t>
            </a:r>
          </a:p>
          <a:p>
            <a:pPr marL="342900" indent="-342900">
              <a:buAutoNum type="alphaL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en-GB" sz="2400" dirty="0">
                <a:latin typeface="Comic Sans MS" panose="030F0702030302020204" pitchFamily="66" charset="0"/>
              </a:rPr>
              <a:t>Check the homework on Satchel One and encourage them to respect the deadlines.</a:t>
            </a:r>
          </a:p>
          <a:p>
            <a:pPr marL="342900" indent="-342900">
              <a:buAutoNum type="alphaLcPeriod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4"/>
            </a:pPr>
            <a:r>
              <a:rPr lang="en-GB" sz="2400" dirty="0">
                <a:latin typeface="Comic Sans MS" panose="030F0702030302020204" pitchFamily="66" charset="0"/>
              </a:rPr>
              <a:t>Look at your child’s work and encourage them to check it through  </a:t>
            </a:r>
          </a:p>
          <a:p>
            <a:r>
              <a:rPr lang="en-GB" sz="2400" dirty="0">
                <a:latin typeface="Comic Sans MS"/>
              </a:rPr>
              <a:t>     for spelling errors, punctuation, neatness – this is invaluable.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/>
              </a:rPr>
              <a:t>     Don't do the homework for them.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e.  Read with them – ask direct questions about their learning.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3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65125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2. Key dates / events for Year 8.</a:t>
            </a:r>
            <a:br>
              <a:rPr lang="en-GB" sz="4000" b="1" dirty="0">
                <a:latin typeface="Comic Sans MS" panose="030F0702030302020204" pitchFamily="66" charset="0"/>
              </a:rPr>
            </a:b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CA63C-E0DE-4BB4-B512-E38348DBCD74}"/>
              </a:ext>
            </a:extLst>
          </p:cNvPr>
          <p:cNvSpPr txBox="1"/>
          <p:nvPr/>
        </p:nvSpPr>
        <p:spPr>
          <a:xfrm>
            <a:off x="274144" y="1822252"/>
            <a:ext cx="88855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2400" dirty="0">
                <a:solidFill>
                  <a:srgbClr val="201F1E"/>
                </a:solidFill>
                <a:latin typeface="Comic Sans MS" panose="030F0702030302020204" pitchFamily="66" charset="0"/>
              </a:rPr>
              <a:t>Year 8 is the year in which we really aim to get children fully involved in the extra-curricular aspect of school life.</a:t>
            </a:r>
          </a:p>
          <a:p>
            <a:pPr algn="l" fontAlgn="base"/>
            <a:endParaRPr lang="en-GB" sz="2400" b="0" i="0" dirty="0">
              <a:solidFill>
                <a:srgbClr val="201F1E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01F1E"/>
                </a:solidFill>
                <a:latin typeface="Comic Sans MS" panose="030F0702030302020204" pitchFamily="66" charset="0"/>
              </a:rPr>
              <a:t>Barnwood Park’s Got Talent – auditions taking place now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01F1E"/>
                </a:solidFill>
                <a:effectLst/>
                <a:latin typeface="Comic Sans MS" panose="030F0702030302020204" pitchFamily="66" charset="0"/>
              </a:rPr>
              <a:t>Dance and PE  house competitions each term.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01F1E"/>
                </a:solidFill>
                <a:latin typeface="Comic Sans MS" panose="030F0702030302020204" pitchFamily="66" charset="0"/>
              </a:rPr>
              <a:t>Christmas concert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201F1E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01F1E"/>
                </a:solidFill>
                <a:latin typeface="Comic Sans MS" panose="030F0702030302020204" pitchFamily="66" charset="0"/>
              </a:rPr>
              <a:t>31</a:t>
            </a:r>
            <a:r>
              <a:rPr lang="en-GB" sz="2400" baseline="30000" dirty="0">
                <a:solidFill>
                  <a:srgbClr val="201F1E"/>
                </a:solidFill>
                <a:latin typeface="Comic Sans MS" panose="030F0702030302020204" pitchFamily="66" charset="0"/>
              </a:rPr>
              <a:t>st</a:t>
            </a:r>
            <a:r>
              <a:rPr lang="en-GB" sz="2400" dirty="0">
                <a:solidFill>
                  <a:srgbClr val="201F1E"/>
                </a:solidFill>
                <a:latin typeface="Comic Sans MS" panose="030F0702030302020204" pitchFamily="66" charset="0"/>
              </a:rPr>
              <a:t> October – Chelsea’s Story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201F1E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01F1E"/>
                </a:solidFill>
                <a:latin typeface="Comic Sans MS" panose="030F0702030302020204" pitchFamily="66" charset="0"/>
              </a:rPr>
              <a:t>Summer Term – Yr. 8 day trip</a:t>
            </a:r>
            <a:endParaRPr lang="en-GB" sz="2400" b="0" i="0" dirty="0">
              <a:solidFill>
                <a:srgbClr val="201F1E"/>
              </a:solidFill>
              <a:effectLst/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4B5448-33D1-3B03-93A8-10F1AEED2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27" y="1368575"/>
            <a:ext cx="1982835" cy="42187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5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3. Living with a teenager……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2" name="Online Media 1" title="Toilet Roll Changing - Teenage Instructional Video #1">
            <a:hlinkClick r:id="" action="ppaction://media"/>
            <a:extLst>
              <a:ext uri="{FF2B5EF4-FFF2-40B4-BE49-F238E27FC236}">
                <a16:creationId xmlns:a16="http://schemas.microsoft.com/office/drawing/2014/main" id="{11E58132-C726-7E29-E5A5-A5C32254E8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431" y="1183341"/>
            <a:ext cx="9624804" cy="54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3. Living with a teenager……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FF319-E1E4-B868-7BA4-1323D98DEE2F}"/>
              </a:ext>
            </a:extLst>
          </p:cNvPr>
          <p:cNvSpPr txBox="1"/>
          <p:nvPr/>
        </p:nvSpPr>
        <p:spPr>
          <a:xfrm>
            <a:off x="441063" y="1225689"/>
            <a:ext cx="103273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GB" sz="2000" dirty="0">
                <a:latin typeface="Comic Sans MS" panose="030F0702030302020204" pitchFamily="66" charset="0"/>
              </a:rPr>
              <a:t>When they are working, pop in from time-to-time + cup of tea + snack and PRAISE them!</a:t>
            </a:r>
          </a:p>
          <a:p>
            <a:pPr marL="457200" indent="-457200">
              <a:buAutoNum type="alphaLcPeriod"/>
            </a:pP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b.   Find an activity to share with your child (walking the dog, favourite guilty 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     pleasure, eg. British Bake Off)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/>
              <a:t>c.   </a:t>
            </a:r>
            <a:r>
              <a:rPr lang="en-GB" sz="2000" dirty="0">
                <a:latin typeface="Comic Sans MS" panose="030F0702030302020204" pitchFamily="66" charset="0"/>
              </a:rPr>
              <a:t>Expect grunts and one-word answers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d.   Don’t touch their hair!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e.   Be firm about mobile phone – they do not need their phone to go to sleep. Remove 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     it from the bedroom.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f.   Computer games – need to finish by 7.30pm. Remove the console.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7"/>
            </a:pPr>
            <a:r>
              <a:rPr lang="en-GB" sz="2000" dirty="0">
                <a:latin typeface="Comic Sans MS" panose="030F0702030302020204" pitchFamily="66" charset="0"/>
              </a:rPr>
              <a:t>Agree a set bedtime – 8.30pm – 9pm is late enough for a Year 8 student.</a:t>
            </a:r>
          </a:p>
          <a:p>
            <a:pPr marL="457200" indent="-457200">
              <a:buAutoNum type="alphaLcPeriod" startAt="7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AutoNum type="alphaLcPeriod" startAt="7"/>
            </a:pPr>
            <a:r>
              <a:rPr lang="en-GB" sz="2000" dirty="0">
                <a:latin typeface="Comic Sans MS" panose="030F0702030302020204" pitchFamily="66" charset="0"/>
              </a:rPr>
              <a:t>REMEMBER THAT THEY ARE STILL CHILDREN…….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222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FB058-539A-4ACE-AF1C-6523452E1A18}"/>
              </a:ext>
            </a:extLst>
          </p:cNvPr>
          <p:cNvSpPr txBox="1"/>
          <p:nvPr/>
        </p:nvSpPr>
        <p:spPr>
          <a:xfrm>
            <a:off x="59911" y="4940114"/>
            <a:ext cx="11579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Attending well – the </a:t>
            </a:r>
            <a:r>
              <a:rPr lang="en-GB" sz="2800" b="1" u="sng" dirty="0">
                <a:latin typeface="Comic Sans MS" panose="030F0702030302020204" pitchFamily="66" charset="0"/>
                <a:cs typeface="Calibri" panose="020F0502020204030204" pitchFamily="34" charset="0"/>
              </a:rPr>
              <a:t>best</a:t>
            </a: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 attendance you can possibly have.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 student with 80% attendance  (1 day off per week) will miss 1 whole year of school – you will not achieve your potential.</a:t>
            </a: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 descr="Attendance Matters Even More for Remote Learning | AllHere Education">
            <a:extLst>
              <a:ext uri="{FF2B5EF4-FFF2-40B4-BE49-F238E27FC236}">
                <a16:creationId xmlns:a16="http://schemas.microsoft.com/office/drawing/2014/main" id="{16D7A33E-CEEA-45BE-9FB1-E5A5882F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39" y="547744"/>
            <a:ext cx="5686689" cy="2881256"/>
          </a:xfrm>
          <a:prstGeom prst="rect">
            <a:avLst/>
          </a:prstGeom>
          <a:noFill/>
          <a:ln w="31750">
            <a:solidFill>
              <a:schemeClr val="accent1">
                <a:alpha val="94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6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49" y="615833"/>
            <a:ext cx="1129937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8499" y="1135798"/>
          <a:ext cx="10274301" cy="5452800"/>
        </p:xfrm>
        <a:graphic>
          <a:graphicData uri="http://schemas.openxmlformats.org/drawingml/2006/table">
            <a:tbl>
              <a:tblPr firstRow="1" firstCol="1" bandRow="1"/>
              <a:tblGrid>
                <a:gridCol w="1457502">
                  <a:extLst>
                    <a:ext uri="{9D8B030D-6E8A-4147-A177-3AD203B41FA5}">
                      <a16:colId xmlns:a16="http://schemas.microsoft.com/office/drawing/2014/main" val="1793793130"/>
                    </a:ext>
                  </a:extLst>
                </a:gridCol>
                <a:gridCol w="1429012">
                  <a:extLst>
                    <a:ext uri="{9D8B030D-6E8A-4147-A177-3AD203B41FA5}">
                      <a16:colId xmlns:a16="http://schemas.microsoft.com/office/drawing/2014/main" val="1207130871"/>
                    </a:ext>
                  </a:extLst>
                </a:gridCol>
                <a:gridCol w="1630714">
                  <a:extLst>
                    <a:ext uri="{9D8B030D-6E8A-4147-A177-3AD203B41FA5}">
                      <a16:colId xmlns:a16="http://schemas.microsoft.com/office/drawing/2014/main" val="3533778484"/>
                    </a:ext>
                  </a:extLst>
                </a:gridCol>
                <a:gridCol w="5757073">
                  <a:extLst>
                    <a:ext uri="{9D8B030D-6E8A-4147-A177-3AD203B41FA5}">
                      <a16:colId xmlns:a16="http://schemas.microsoft.com/office/drawing/2014/main" val="2415335618"/>
                    </a:ext>
                  </a:extLst>
                </a:gridCol>
              </a:tblGrid>
              <a:tr h="433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Attendance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Judgement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absent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on your progress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241951"/>
                  </a:ext>
                </a:extLst>
              </a:tr>
              <a:tr h="528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an excellent position to thrive and achieve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498851"/>
                  </a:ext>
                </a:extLst>
              </a:tr>
              <a:tr h="528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good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strong position to thrive and achieve well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387448"/>
                  </a:ext>
                </a:extLst>
              </a:tr>
              <a:tr h="79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/>
                          <a:ea typeface="Calibri" panose="020F0502020204030204" pitchFamily="34" charset="0"/>
                          <a:cs typeface="Times New Roman"/>
                        </a:rPr>
                        <a:t>96%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Acceptable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a good position to thrive and achieve well but may have missed subject content.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77625"/>
                  </a:ext>
                </a:extLst>
              </a:tr>
              <a:tr h="1849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/>
                          <a:ea typeface="Calibri" panose="020F0502020204030204" pitchFamily="34" charset="0"/>
                          <a:cs typeface="Times New Roman"/>
                        </a:rPr>
                        <a:t>90%-95%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attendance and a cause for concern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14-18 days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in a good position to thrive and achieve well.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 could be affected.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will be a significant lack of subject content that will amount to at least one grade lower at GCSE.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parents/carers may be issued with a Penalty Notice.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541396"/>
                  </a:ext>
                </a:extLst>
              </a:tr>
              <a:tr h="1320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and below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 cause for concern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days or more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struggle to thrive and achieve well.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will find it very difficult to catch up on missed work and are</a:t>
                      </a:r>
                      <a:r>
                        <a:rPr lang="en-GB" sz="1100" baseline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likely to achieve at least 2 grades lower at GCSE.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parents / carers may be issued with a Penalty Notice.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5269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425" y="205317"/>
            <a:ext cx="1092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4. Does my attendance matter?</a:t>
            </a:r>
          </a:p>
        </p:txBody>
      </p:sp>
    </p:spTree>
    <p:extLst>
      <p:ext uri="{BB962C8B-B14F-4D97-AF65-F5344CB8AC3E}">
        <p14:creationId xmlns:p14="http://schemas.microsoft.com/office/powerpoint/2010/main" val="316621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88B9A5-41D6-6C6B-F213-C1CBB1D3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51" y="0"/>
            <a:ext cx="11608697" cy="1543188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5. Who to contact?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C5E97-D7EE-EFF2-EDE8-0CD11F07CE8F}"/>
              </a:ext>
            </a:extLst>
          </p:cNvPr>
          <p:cNvSpPr txBox="1"/>
          <p:nvPr/>
        </p:nvSpPr>
        <p:spPr>
          <a:xfrm>
            <a:off x="398032" y="1721224"/>
            <a:ext cx="1096204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1. Subject matter? </a:t>
            </a:r>
            <a:r>
              <a:rPr lang="en-GB" sz="2800" i="1" dirty="0">
                <a:latin typeface="Comic Sans MS"/>
              </a:rPr>
              <a:t>Contact the class teacher.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2. Pastoral matter? </a:t>
            </a:r>
            <a:r>
              <a:rPr lang="en-GB" sz="2800" i="1" dirty="0">
                <a:latin typeface="Comic Sans MS"/>
              </a:rPr>
              <a:t>Contact the pastoral leader: Ms. Sally Owen</a:t>
            </a:r>
          </a:p>
        </p:txBody>
      </p:sp>
    </p:spTree>
    <p:extLst>
      <p:ext uri="{BB962C8B-B14F-4D97-AF65-F5344CB8AC3E}">
        <p14:creationId xmlns:p14="http://schemas.microsoft.com/office/powerpoint/2010/main" val="14949268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BWP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0099FF"/>
      </a:accent1>
      <a:accent2>
        <a:srgbClr val="FFC000"/>
      </a:accent2>
      <a:accent3>
        <a:srgbClr val="FF0000"/>
      </a:accent3>
      <a:accent4>
        <a:srgbClr val="9CC3E5"/>
      </a:accent4>
      <a:accent5>
        <a:srgbClr val="000099"/>
      </a:accent5>
      <a:accent6>
        <a:srgbClr val="009999"/>
      </a:accent6>
      <a:hlink>
        <a:srgbClr val="33CC33"/>
      </a:hlink>
      <a:folHlink>
        <a:srgbClr val="CC66FF"/>
      </a:folHlink>
    </a:clrScheme>
    <a:fontScheme name="BW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BWP.potx [Read-Only]" id="{DA44A5FA-8944-4C56-999E-A55C044D5F05}" vid="{C32C4ACC-44CC-448B-9F19-76E9A317B48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BWP</Template>
  <TotalTime>1071</TotalTime>
  <Words>603</Words>
  <Application>Microsoft Office PowerPoint</Application>
  <PresentationFormat>Widescreen</PresentationFormat>
  <Paragraphs>103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Damask</vt:lpstr>
      <vt:lpstr>PowerPoint Presentation</vt:lpstr>
      <vt:lpstr>PowerPoint Presentation</vt:lpstr>
      <vt:lpstr>1. Working together to support your child.  </vt:lpstr>
      <vt:lpstr>2. Key dates / events for Year 8. </vt:lpstr>
      <vt:lpstr>3. Living with a teenager……</vt:lpstr>
      <vt:lpstr>3. Living with a teenager……</vt:lpstr>
      <vt:lpstr>PowerPoint Presentation</vt:lpstr>
      <vt:lpstr>PowerPoint Presentation</vt:lpstr>
      <vt:lpstr>5. Who to contact?</vt:lpstr>
      <vt:lpstr>PowerPoint Presentation</vt:lpstr>
      <vt:lpstr>    Thank You!</vt:lpstr>
    </vt:vector>
  </TitlesOfParts>
  <Company>Barnwood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ALBON</dc:creator>
  <cp:lastModifiedBy>Karen Clinton</cp:lastModifiedBy>
  <cp:revision>39</cp:revision>
  <dcterms:created xsi:type="dcterms:W3CDTF">2021-06-09T13:27:57Z</dcterms:created>
  <dcterms:modified xsi:type="dcterms:W3CDTF">2022-09-15T12:32:32Z</dcterms:modified>
</cp:coreProperties>
</file>