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  <p:sldMasterId id="2147483690" r:id="rId4"/>
  </p:sldMasterIdLst>
  <p:notesMasterIdLst>
    <p:notesMasterId r:id="rId18"/>
  </p:notesMasterIdLst>
  <p:sldIdLst>
    <p:sldId id="280" r:id="rId5"/>
    <p:sldId id="272" r:id="rId6"/>
    <p:sldId id="273" r:id="rId7"/>
    <p:sldId id="287" r:id="rId8"/>
    <p:sldId id="281" r:id="rId9"/>
    <p:sldId id="282" r:id="rId10"/>
    <p:sldId id="283" r:id="rId11"/>
    <p:sldId id="278" r:id="rId12"/>
    <p:sldId id="288" r:id="rId13"/>
    <p:sldId id="290" r:id="rId14"/>
    <p:sldId id="284" r:id="rId15"/>
    <p:sldId id="291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9C5"/>
    <a:srgbClr val="FFC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7D31D-E6BC-BC1F-E840-ACA568566B9A}" v="106" dt="2022-09-12T18:20:05.298"/>
    <p1510:client id="{7276975A-7DC7-DD7E-C4AE-4FEE0C7F2AD3}" v="389" dt="2022-09-12T18:45:24.770"/>
    <p1510:client id="{A174A7E0-86C6-44EF-841E-BFD616C2080C}" v="19" dt="2022-09-12T18:08:51.209"/>
    <p1510:client id="{AD2D5086-7D4B-AEB3-7E9C-7F4C1A82B155}" v="18" dt="2022-09-12T18:48:16.339"/>
    <p1510:client id="{D7C3FCC9-3306-2991-3574-02951A53B3AC}" v="2" dt="2022-09-13T12:01:32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CF18C-9929-4A83-B303-BB7D302E7109}" type="datetimeFigureOut">
              <a:t>9/15/2022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9200-EC1E-4164-BCCA-6925A1663A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4716" y="2227384"/>
            <a:ext cx="1012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>
                <a:solidFill>
                  <a:srgbClr val="FFC20F"/>
                </a:solidFill>
              </a:rPr>
              <a:t>Barnwood Park</a:t>
            </a:r>
          </a:p>
        </p:txBody>
      </p:sp>
    </p:spTree>
    <p:extLst>
      <p:ext uri="{BB962C8B-B14F-4D97-AF65-F5344CB8AC3E}">
        <p14:creationId xmlns:p14="http://schemas.microsoft.com/office/powerpoint/2010/main" val="50688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7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0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8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5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5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0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1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8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5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5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4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21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84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1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4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40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3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8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6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67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01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19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3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6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1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7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22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37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9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30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96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1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97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91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204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32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4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30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98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0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1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569897" y="0"/>
            <a:ext cx="48161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11703611" y="6546547"/>
            <a:ext cx="211421" cy="1749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1701235" y="6353968"/>
            <a:ext cx="216179" cy="1796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>
            <a:off x="11820977" y="6548930"/>
            <a:ext cx="207316" cy="179687"/>
          </a:xfrm>
          <a:prstGeom prst="triangle">
            <a:avLst/>
          </a:prstGeom>
          <a:solidFill>
            <a:srgbClr val="1E99C5"/>
          </a:solidFill>
          <a:ln>
            <a:solidFill>
              <a:srgbClr val="1E99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11596088" y="6548930"/>
            <a:ext cx="203460" cy="179687"/>
          </a:xfrm>
          <a:prstGeom prst="triangle">
            <a:avLst>
              <a:gd name="adj" fmla="val 47762"/>
            </a:avLst>
          </a:prstGeom>
          <a:solidFill>
            <a:srgbClr val="FFC20F"/>
          </a:solidFill>
          <a:ln>
            <a:solidFill>
              <a:srgbClr val="FFC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84D5-F99D-4581-A9C8-2049ECEB772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B237-FF4F-4D13-8506-72790CB67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9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D752-F351-4EBD-AE2A-6AAEEB70C1B9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4579-6753-4881-97C9-CCD9C4AE7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3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54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0Y2EZuvTU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1193" y="2452744"/>
            <a:ext cx="10868882" cy="3882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sz="3600" b="1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3600" b="1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600" b="1">
                <a:latin typeface="Comic Sans MS"/>
                <a:cs typeface="Calibri"/>
              </a:rPr>
              <a:t>Year 11 Family Information Evening</a:t>
            </a:r>
          </a:p>
          <a:p>
            <a:pPr marL="0" indent="0" algn="ctr">
              <a:buNone/>
            </a:pPr>
            <a:endParaRPr lang="en-GB" sz="3600" b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b="1">
                <a:latin typeface="Comic Sans MS" panose="030F0702030302020204" pitchFamily="66" charset="0"/>
                <a:cs typeface="Arial" panose="020B0604020202020204" pitchFamily="34" charset="0"/>
              </a:rPr>
              <a:t>Welcome - Mrs. Clinton - Headteacher </a:t>
            </a:r>
          </a:p>
        </p:txBody>
      </p:sp>
      <p:pic>
        <p:nvPicPr>
          <p:cNvPr id="7" name="Picture 6" descr="H:\Templates\BP Letterhead logo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7" y="748879"/>
            <a:ext cx="5378823" cy="236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9DDA30-C0E5-4BD8-85C3-B47C1A1B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6" t="3732" r="272" b="16105"/>
          <a:stretch/>
        </p:blipFill>
        <p:spPr>
          <a:xfrm>
            <a:off x="7232796" y="748879"/>
            <a:ext cx="3653943" cy="2360080"/>
          </a:xfrm>
          <a:prstGeom prst="rect">
            <a:avLst/>
          </a:prstGeom>
          <a:noFill/>
          <a:ln w="22225" cap="flat">
            <a:solidFill>
              <a:schemeClr val="accent1">
                <a:alpha val="9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967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49" y="615833"/>
            <a:ext cx="112993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12852"/>
              </p:ext>
            </p:extLst>
          </p:nvPr>
        </p:nvGraphicFramePr>
        <p:xfrm>
          <a:off x="698499" y="1135798"/>
          <a:ext cx="10274301" cy="5452800"/>
        </p:xfrm>
        <a:graphic>
          <a:graphicData uri="http://schemas.openxmlformats.org/drawingml/2006/table">
            <a:tbl>
              <a:tblPr firstRow="1" firstCol="1" bandRow="1"/>
              <a:tblGrid>
                <a:gridCol w="1457502">
                  <a:extLst>
                    <a:ext uri="{9D8B030D-6E8A-4147-A177-3AD203B41FA5}">
                      <a16:colId xmlns:a16="http://schemas.microsoft.com/office/drawing/2014/main" val="1793793130"/>
                    </a:ext>
                  </a:extLst>
                </a:gridCol>
                <a:gridCol w="1429012">
                  <a:extLst>
                    <a:ext uri="{9D8B030D-6E8A-4147-A177-3AD203B41FA5}">
                      <a16:colId xmlns:a16="http://schemas.microsoft.com/office/drawing/2014/main" val="1207130871"/>
                    </a:ext>
                  </a:extLst>
                </a:gridCol>
                <a:gridCol w="1630714">
                  <a:extLst>
                    <a:ext uri="{9D8B030D-6E8A-4147-A177-3AD203B41FA5}">
                      <a16:colId xmlns:a16="http://schemas.microsoft.com/office/drawing/2014/main" val="3533778484"/>
                    </a:ext>
                  </a:extLst>
                </a:gridCol>
                <a:gridCol w="5757073">
                  <a:extLst>
                    <a:ext uri="{9D8B030D-6E8A-4147-A177-3AD203B41FA5}">
                      <a16:colId xmlns:a16="http://schemas.microsoft.com/office/drawing/2014/main" val="2415335618"/>
                    </a:ext>
                  </a:extLst>
                </a:gridCol>
              </a:tblGrid>
              <a:tr h="433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Attendance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Judgement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absent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on your progress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419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an excellent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988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good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strong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387448"/>
                  </a:ext>
                </a:extLst>
              </a:tr>
              <a:tr h="79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good position to thrive and achieve well but may have missed subject content.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77625"/>
                  </a:ext>
                </a:extLst>
              </a:tr>
              <a:tr h="1849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90%-95%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attendance and a cause for concern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14-18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in a good position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 could be affected.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will be a significant lack of subject content that will amount to at least one grade lower at GCSE.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parents/carers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541396"/>
                  </a:ext>
                </a:extLst>
              </a:tr>
              <a:tr h="132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and below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 cause for concern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or 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struggle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will find it very difficult to catch up on missed work and are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likely to achieve at least 2 grades lower at GCSE.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 / 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5269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128" y="203200"/>
            <a:ext cx="100971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latin typeface="Comic Sans MS"/>
              </a:rPr>
              <a:t>4. Does my attendance matter?</a:t>
            </a:r>
          </a:p>
        </p:txBody>
      </p:sp>
    </p:spTree>
    <p:extLst>
      <p:ext uri="{BB962C8B-B14F-4D97-AF65-F5344CB8AC3E}">
        <p14:creationId xmlns:p14="http://schemas.microsoft.com/office/powerpoint/2010/main" val="132300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5. Who to contact?</a:t>
            </a: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C5E97-D7EE-EFF2-EDE8-0CD11F07CE8F}"/>
              </a:ext>
            </a:extLst>
          </p:cNvPr>
          <p:cNvSpPr txBox="1"/>
          <p:nvPr/>
        </p:nvSpPr>
        <p:spPr>
          <a:xfrm>
            <a:off x="398032" y="1721224"/>
            <a:ext cx="1096204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latin typeface="Comic Sans MS"/>
              </a:rPr>
              <a:t>1. Subject matter? </a:t>
            </a:r>
            <a:endParaRPr lang="en-US">
              <a:latin typeface="Comic Sans MS"/>
            </a:endParaRPr>
          </a:p>
          <a:p>
            <a:r>
              <a:rPr lang="en-GB" sz="2800">
                <a:latin typeface="Comic Sans MS"/>
              </a:rPr>
              <a:t>  </a:t>
            </a:r>
            <a:r>
              <a:rPr lang="en-GB" sz="2800" i="1">
                <a:latin typeface="Comic Sans MS"/>
              </a:rPr>
              <a:t> Contact the class teacher.</a:t>
            </a:r>
            <a:endParaRPr lang="en-GB" i="1">
              <a:latin typeface="Comic Sans MS"/>
            </a:endParaRPr>
          </a:p>
          <a:p>
            <a:endParaRPr lang="en-GB" sz="2800">
              <a:latin typeface="Comic Sans MS" panose="030F0702030302020204" pitchFamily="66" charset="0"/>
            </a:endParaRPr>
          </a:p>
          <a:p>
            <a:r>
              <a:rPr lang="en-GB" sz="2800">
                <a:latin typeface="Comic Sans MS"/>
              </a:rPr>
              <a:t>2. Pastoral matter? </a:t>
            </a:r>
            <a:endParaRPr lang="en-GB" sz="2800">
              <a:latin typeface="Comic Sans MS" panose="030F0702030302020204" pitchFamily="66" charset="0"/>
            </a:endParaRPr>
          </a:p>
          <a:p>
            <a:r>
              <a:rPr lang="en-GB" sz="2800">
                <a:latin typeface="Comic Sans MS"/>
              </a:rPr>
              <a:t>   </a:t>
            </a:r>
            <a:r>
              <a:rPr lang="en-GB" sz="2800" i="1">
                <a:latin typeface="Comic Sans MS"/>
              </a:rPr>
              <a:t>Contact the pastoral leader: Ms. Charlotte Blackwood</a:t>
            </a:r>
            <a:endParaRPr lang="en-GB" sz="2800" i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2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71525"/>
            <a:ext cx="1249136" cy="1693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771524"/>
            <a:ext cx="1436370" cy="1693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771523"/>
            <a:ext cx="1510393" cy="1693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Chair of Governors</a:t>
            </a:r>
          </a:p>
          <a:p>
            <a:pPr algn="ctr"/>
            <a:r>
              <a:rPr lang="en-GB" b="1" dirty="0"/>
              <a:t>Mary Higgins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81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Vice Chair of Governors</a:t>
            </a:r>
          </a:p>
          <a:p>
            <a:pPr algn="ctr"/>
            <a:r>
              <a:rPr lang="en-GB" b="1" dirty="0"/>
              <a:t>Steven </a:t>
            </a:r>
            <a:r>
              <a:rPr lang="en-GB" b="1" dirty="0" err="1"/>
              <a:t>Whitehorn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21683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Safeguarding Governor</a:t>
            </a:r>
          </a:p>
          <a:p>
            <a:pPr algn="ctr"/>
            <a:r>
              <a:rPr lang="en-GB" b="1" dirty="0"/>
              <a:t>Sheila Newman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483" y="4084320"/>
            <a:ext cx="2238103" cy="212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7202"/>
              </p:ext>
            </p:extLst>
          </p:nvPr>
        </p:nvGraphicFramePr>
        <p:xfrm>
          <a:off x="1645920" y="3578887"/>
          <a:ext cx="8038011" cy="2417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337">
                  <a:extLst>
                    <a:ext uri="{9D8B030D-6E8A-4147-A177-3AD203B41FA5}">
                      <a16:colId xmlns:a16="http://schemas.microsoft.com/office/drawing/2014/main" val="3689908985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044449999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508180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995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Sheila Newman 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Steven Whitehorn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Bob Whittard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28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Craig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Bloxsome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Claire Weaving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Dale Wicks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7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Debbie Griffin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Amy Fitzgerald-Johnson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Karen Clinton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2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Stephen Tuffin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Mary Higgins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Jon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Haviland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4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David Lord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04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</a:rPr>
                        <a:t>Nic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 Young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Stephen Fuller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Dani Lee 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309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Bryan Gardner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Kathryn Rayfield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5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2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931" y="232664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/>
              </a:rPr>
              <a:t>    </a:t>
            </a:r>
            <a:r>
              <a:rPr lang="en-GB" b="1">
                <a:latin typeface="Comic Sans MS"/>
              </a:rPr>
              <a:t>Thank You!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72DEC-A51C-693B-4925-D0432F723CF0}"/>
              </a:ext>
            </a:extLst>
          </p:cNvPr>
          <p:cNvSpPr txBox="1"/>
          <p:nvPr/>
        </p:nvSpPr>
        <p:spPr>
          <a:xfrm>
            <a:off x="392393" y="770989"/>
            <a:ext cx="10865223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GB" sz="3200">
                <a:latin typeface="Comic Sans MS" panose="030F0702030302020204" pitchFamily="66" charset="0"/>
              </a:rPr>
              <a:t>Working together to support your child.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>
                <a:latin typeface="Comic Sans MS"/>
              </a:rPr>
              <a:t>Key dates / events for Year 11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>
                <a:latin typeface="Comic Sans MS" panose="030F0702030302020204" pitchFamily="66" charset="0"/>
              </a:rPr>
              <a:t>Living with a teenager……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>
                <a:latin typeface="Comic Sans MS" panose="030F0702030302020204" pitchFamily="66" charset="0"/>
              </a:rPr>
              <a:t>Attendance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>
                <a:latin typeface="Comic Sans MS" panose="030F0702030302020204" pitchFamily="66" charset="0"/>
              </a:rPr>
              <a:t>Contacts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>
                <a:latin typeface="Comic Sans MS" panose="030F0702030302020204" pitchFamily="66" charset="0"/>
              </a:rPr>
              <a:t>Governor update</a:t>
            </a: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3200">
              <a:latin typeface="Comic Sans MS" panose="030F0702030302020204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10D403D-1D3D-BEB6-AD72-2C6F0300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30" y="2987643"/>
            <a:ext cx="4500356" cy="2999975"/>
          </a:xfrm>
          <a:prstGeom prst="rect">
            <a:avLst/>
          </a:prstGeom>
          <a:noFill/>
          <a:ln w="34925" cap="flat">
            <a:solidFill>
              <a:schemeClr val="accent1">
                <a:alpha val="9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486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 fontScale="90000"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1. Working together to support your child.</a:t>
            </a:r>
            <a:br>
              <a:rPr lang="en-GB" sz="4000" b="1">
                <a:latin typeface="Comic Sans MS" panose="030F0702030302020204" pitchFamily="66" charset="0"/>
              </a:rPr>
            </a:br>
            <a:br>
              <a:rPr lang="en-GB" sz="4000" b="1">
                <a:latin typeface="Comic Sans MS" panose="030F0702030302020204" pitchFamily="66" charset="0"/>
              </a:rPr>
            </a:b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CC0D5-72A8-3FDF-7DCC-A92F69AA0567}"/>
              </a:ext>
            </a:extLst>
          </p:cNvPr>
          <p:cNvSpPr txBox="1"/>
          <p:nvPr/>
        </p:nvSpPr>
        <p:spPr>
          <a:xfrm>
            <a:off x="538259" y="879944"/>
            <a:ext cx="10237304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lphaLcPeriod"/>
            </a:pPr>
            <a:r>
              <a:rPr lang="en-GB" sz="2400">
                <a:latin typeface="Comic Sans MS" panose="030F0702030302020204" pitchFamily="66" charset="0"/>
              </a:rPr>
              <a:t>Organise, organise, organise! NEVER ASSUME!!</a:t>
            </a:r>
          </a:p>
          <a:p>
            <a:pPr marL="342900" indent="-342900">
              <a:buAutoNum type="alphaLcPeriod"/>
            </a:pPr>
            <a:endParaRPr lang="en-GB" sz="240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>
                <a:latin typeface="Comic Sans MS"/>
              </a:rPr>
              <a:t>Check their timetable at the weekend and every night, to prepare PE kit, practical resources, calculator, pens.....</a:t>
            </a:r>
            <a:endParaRPr lang="en-GB" sz="240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endParaRPr lang="en-GB" sz="240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>
                <a:latin typeface="Comic Sans MS" panose="030F0702030302020204" pitchFamily="66" charset="0"/>
              </a:rPr>
              <a:t>Check the homework on Satchel One and encourage them to respect the deadlines.</a:t>
            </a:r>
          </a:p>
          <a:p>
            <a:pPr marL="342900" indent="-342900">
              <a:buAutoNum type="alphaLcPeriod"/>
            </a:pPr>
            <a:endParaRPr lang="en-GB" sz="240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4"/>
            </a:pPr>
            <a:r>
              <a:rPr lang="en-GB" sz="2400">
                <a:latin typeface="Comic Sans MS" panose="030F0702030302020204" pitchFamily="66" charset="0"/>
              </a:rPr>
              <a:t>Look at your child’s work and encourage them to check it through  </a:t>
            </a:r>
          </a:p>
          <a:p>
            <a:r>
              <a:rPr lang="en-GB" sz="2400">
                <a:latin typeface="Comic Sans MS"/>
              </a:rPr>
              <a:t>     for spelling errors, punctuation, neatness – this is invaluable.          </a:t>
            </a:r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/>
              </a:rPr>
              <a:t>     They must do this in the GCSE exam.</a:t>
            </a:r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/>
              </a:rPr>
              <a:t>     Don't do the homework for them.</a:t>
            </a:r>
            <a:endParaRPr lang="en-GB" sz="2400">
              <a:latin typeface="Comic Sans MS" panose="030F0702030302020204" pitchFamily="66" charset="0"/>
            </a:endParaRPr>
          </a:p>
          <a:p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 panose="030F0702030302020204" pitchFamily="66" charset="0"/>
              </a:rPr>
              <a:t>e.  Read with them – ask direct questions about their learning.</a:t>
            </a:r>
          </a:p>
          <a:p>
            <a:endParaRPr lang="en-GB" sz="2400">
              <a:latin typeface="Comic Sans MS"/>
            </a:endParaRPr>
          </a:p>
          <a:p>
            <a:r>
              <a:rPr lang="en-GB" sz="2400">
                <a:latin typeface="Comic Sans MS"/>
              </a:rPr>
              <a:t>f. Encourage attendance at after-school intervention clubs.</a:t>
            </a:r>
          </a:p>
          <a:p>
            <a:endParaRPr lang="en-GB" sz="2400">
              <a:latin typeface="Comic Sans MS"/>
            </a:endParaRPr>
          </a:p>
          <a:p>
            <a:r>
              <a:rPr lang="en-GB" sz="240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3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D80F15-4D40-301B-6E40-3DC0363F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Comic Sans MS"/>
              </a:rPr>
              <a:t> Preparation is everything!</a:t>
            </a:r>
            <a:endParaRPr lang="en-GB">
              <a:ea typeface="+mj-lt"/>
              <a:cs typeface="+mj-lt"/>
            </a:endParaRPr>
          </a:p>
          <a:p>
            <a:endParaRPr lang="en-GB"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F08191-FC1F-A7C9-9C19-DAD3CDFF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763595"/>
            <a:ext cx="5134744" cy="445289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>
                <a:latin typeface="Comic Sans MS"/>
              </a:rPr>
              <a:t>The Olympics: </a:t>
            </a:r>
            <a:endParaRPr lang="en-US">
              <a:latin typeface="Comic Sans MS"/>
            </a:endParaRPr>
          </a:p>
          <a:p>
            <a:pPr marL="457200" indent="-457200"/>
            <a:r>
              <a:rPr lang="en-GB">
                <a:latin typeface="Comic Sans MS"/>
              </a:rPr>
              <a:t>Practising techniques</a:t>
            </a:r>
            <a:endParaRPr lang="en-US">
              <a:latin typeface="Comic Sans MS"/>
            </a:endParaRPr>
          </a:p>
          <a:p>
            <a:r>
              <a:rPr lang="en-GB">
                <a:latin typeface="Comic Sans MS"/>
              </a:rPr>
              <a:t>Training</a:t>
            </a:r>
          </a:p>
          <a:p>
            <a:r>
              <a:rPr lang="en-GB">
                <a:latin typeface="Comic Sans MS"/>
              </a:rPr>
              <a:t>Taking part-competitions</a:t>
            </a:r>
          </a:p>
          <a:p>
            <a:r>
              <a:rPr lang="en-GB">
                <a:latin typeface="Comic Sans MS"/>
              </a:rPr>
              <a:t>More training</a:t>
            </a:r>
          </a:p>
          <a:p>
            <a:r>
              <a:rPr lang="en-GB">
                <a:latin typeface="Comic Sans MS"/>
              </a:rPr>
              <a:t>Mastering techniques</a:t>
            </a:r>
          </a:p>
          <a:p>
            <a:r>
              <a:rPr lang="en-GB">
                <a:latin typeface="Comic Sans MS"/>
              </a:rPr>
              <a:t>Qualifying events</a:t>
            </a:r>
          </a:p>
          <a:p>
            <a:r>
              <a:rPr lang="en-GB">
                <a:latin typeface="Comic Sans MS"/>
              </a:rPr>
              <a:t>Being selected for Games</a:t>
            </a:r>
          </a:p>
          <a:p>
            <a:r>
              <a:rPr lang="en-GB">
                <a:latin typeface="Comic Sans MS"/>
              </a:rPr>
              <a:t>More training</a:t>
            </a:r>
          </a:p>
        </p:txBody>
      </p:sp>
      <p:sp>
        <p:nvSpPr>
          <p:cNvPr id="12" name="Down Arrow 4">
            <a:extLst>
              <a:ext uri="{FF2B5EF4-FFF2-40B4-BE49-F238E27FC236}">
                <a16:creationId xmlns:a16="http://schemas.microsoft.com/office/drawing/2014/main" id="{47968782-388A-90E7-09D0-020145D462F9}"/>
              </a:ext>
            </a:extLst>
          </p:cNvPr>
          <p:cNvSpPr/>
          <p:nvPr/>
        </p:nvSpPr>
        <p:spPr>
          <a:xfrm>
            <a:off x="103768" y="1456969"/>
            <a:ext cx="432048" cy="4453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 year training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5A06CF-AE49-95B7-9A3E-71A304A469C5}"/>
              </a:ext>
            </a:extLst>
          </p:cNvPr>
          <p:cNvSpPr txBox="1">
            <a:spLocks/>
          </p:cNvSpPr>
          <p:nvPr/>
        </p:nvSpPr>
        <p:spPr>
          <a:xfrm>
            <a:off x="6147873" y="1607921"/>
            <a:ext cx="4771361" cy="4505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>
                <a:latin typeface="Comic Sans MS"/>
              </a:rPr>
              <a:t>Summer GCSE Exams</a:t>
            </a:r>
            <a:endParaRPr lang="en-GB" sz="2400">
              <a:latin typeface="Comic Sans MS"/>
            </a:endParaRPr>
          </a:p>
          <a:p>
            <a:r>
              <a:rPr lang="en-GB" sz="2400">
                <a:latin typeface="Comic Sans MS"/>
              </a:rPr>
              <a:t>Learning key words/concepts</a:t>
            </a:r>
          </a:p>
          <a:p>
            <a:r>
              <a:rPr lang="en-GB" sz="2400">
                <a:latin typeface="Comic Sans MS"/>
              </a:rPr>
              <a:t>Understanding the topics</a:t>
            </a:r>
          </a:p>
          <a:p>
            <a:r>
              <a:rPr lang="en-GB" sz="2400">
                <a:latin typeface="Comic Sans MS"/>
              </a:rPr>
              <a:t>End of Unit Tests</a:t>
            </a:r>
          </a:p>
          <a:p>
            <a:r>
              <a:rPr lang="en-GB" sz="2400">
                <a:latin typeface="Comic Sans MS"/>
              </a:rPr>
              <a:t>Reviewing your learning</a:t>
            </a:r>
          </a:p>
          <a:p>
            <a:r>
              <a:rPr lang="en-GB" sz="2400">
                <a:latin typeface="Comic Sans MS"/>
              </a:rPr>
              <a:t>(Controlled) Assessments</a:t>
            </a:r>
          </a:p>
          <a:p>
            <a:r>
              <a:rPr lang="en-GB" sz="2400">
                <a:latin typeface="Comic Sans MS"/>
              </a:rPr>
              <a:t>Homework</a:t>
            </a:r>
          </a:p>
          <a:p>
            <a:r>
              <a:rPr lang="en-GB" sz="2400">
                <a:latin typeface="Comic Sans MS"/>
              </a:rPr>
              <a:t>Revising</a:t>
            </a:r>
          </a:p>
          <a:p>
            <a:r>
              <a:rPr lang="en-GB" sz="2400">
                <a:latin typeface="Comic Sans MS"/>
              </a:rPr>
              <a:t>Mock Exams</a:t>
            </a:r>
          </a:p>
          <a:p>
            <a:r>
              <a:rPr lang="en-GB" sz="2400">
                <a:latin typeface="Comic Sans MS"/>
              </a:rPr>
              <a:t>Feedback &amp; Improvement</a:t>
            </a:r>
          </a:p>
        </p:txBody>
      </p:sp>
      <p:sp>
        <p:nvSpPr>
          <p:cNvPr id="20" name="Down Arrow 5">
            <a:extLst>
              <a:ext uri="{FF2B5EF4-FFF2-40B4-BE49-F238E27FC236}">
                <a16:creationId xmlns:a16="http://schemas.microsoft.com/office/drawing/2014/main" id="{9D39A7F6-11E9-B7CC-8EA9-76D82D7B8B4D}"/>
              </a:ext>
            </a:extLst>
          </p:cNvPr>
          <p:cNvSpPr/>
          <p:nvPr/>
        </p:nvSpPr>
        <p:spPr>
          <a:xfrm>
            <a:off x="10781572" y="1459533"/>
            <a:ext cx="432048" cy="46457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2 Year preparatio</a:t>
            </a:r>
            <a:r>
              <a:rPr lang="en-GB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40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/>
              </a:rPr>
              <a:t>2. Key dates / events for Year 11.</a:t>
            </a:r>
            <a:br>
              <a:rPr lang="en-GB" sz="4000" b="1">
                <a:latin typeface="Comic Sans MS" panose="030F0702030302020204" pitchFamily="66" charset="0"/>
              </a:rPr>
            </a:br>
            <a:endParaRPr lang="en-US" sz="4000" b="1">
              <a:latin typeface="Comic Sans MS" panose="030F0702030302020204" pitchFamily="66" charset="0"/>
            </a:endParaRPr>
          </a:p>
        </p:txBody>
      </p:sp>
      <p:pic>
        <p:nvPicPr>
          <p:cNvPr id="2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432427E-2831-EB0C-6E38-B22CDF421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6" t="37946" r="7178" b="7478"/>
          <a:stretch/>
        </p:blipFill>
        <p:spPr>
          <a:xfrm>
            <a:off x="313152" y="1310666"/>
            <a:ext cx="10715203" cy="53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3. Living with a teenager……</a:t>
            </a:r>
            <a:endParaRPr lang="en-US" sz="4000" b="1">
              <a:latin typeface="Comic Sans MS" panose="030F0702030302020204" pitchFamily="66" charset="0"/>
            </a:endParaRPr>
          </a:p>
        </p:txBody>
      </p:sp>
      <p:pic>
        <p:nvPicPr>
          <p:cNvPr id="2" name="Online Media 1" title="Toilet Roll Changing - Teenage Instructional Video #1">
            <a:hlinkClick r:id="" action="ppaction://media"/>
            <a:extLst>
              <a:ext uri="{FF2B5EF4-FFF2-40B4-BE49-F238E27FC236}">
                <a16:creationId xmlns:a16="http://schemas.microsoft.com/office/drawing/2014/main" id="{11E58132-C726-7E29-E5A5-A5C32254E8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431" y="1183341"/>
            <a:ext cx="9624804" cy="54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>
                <a:latin typeface="Comic Sans MS" panose="030F0702030302020204" pitchFamily="66" charset="0"/>
              </a:rPr>
              <a:t>3. Living with a teenager……</a:t>
            </a:r>
            <a:endParaRPr lang="en-US" sz="4000" b="1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FF319-E1E4-B868-7BA4-1323D98DEE2F}"/>
              </a:ext>
            </a:extLst>
          </p:cNvPr>
          <p:cNvSpPr txBox="1"/>
          <p:nvPr/>
        </p:nvSpPr>
        <p:spPr>
          <a:xfrm>
            <a:off x="441063" y="1225689"/>
            <a:ext cx="10327342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lphaLcPeriod"/>
            </a:pPr>
            <a:r>
              <a:rPr lang="en-GB" sz="2000">
                <a:latin typeface="Comic Sans MS"/>
              </a:rPr>
              <a:t>When they are working, pop in from time-to-time + cup of tea + snack and PRAISE them!</a:t>
            </a:r>
          </a:p>
          <a:p>
            <a:pPr marL="457200" indent="-457200">
              <a:buAutoNum type="alphaLcPeriod"/>
            </a:pPr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>
                <a:latin typeface="Comic Sans MS" panose="030F0702030302020204" pitchFamily="66" charset="0"/>
              </a:rPr>
              <a:t>b.   Find an activity to share with your child (walking the dog, favourite guilty  </a:t>
            </a:r>
          </a:p>
          <a:p>
            <a:r>
              <a:rPr lang="en-GB" sz="2000">
                <a:latin typeface="Comic Sans MS" panose="030F0702030302020204" pitchFamily="66" charset="0"/>
              </a:rPr>
              <a:t>      pleasure, eg. British Bake Off)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/>
              <a:t>c.   </a:t>
            </a:r>
            <a:r>
              <a:rPr lang="en-GB" sz="2000">
                <a:latin typeface="Comic Sans MS" panose="030F0702030302020204" pitchFamily="66" charset="0"/>
              </a:rPr>
              <a:t>Expect grunts and one-word answers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>
                <a:latin typeface="Comic Sans MS"/>
              </a:rPr>
              <a:t>d.   Don’t touch their hair!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>
                <a:latin typeface="Comic Sans MS"/>
              </a:rPr>
              <a:t>e.   Be firm about mobile phone – they do not need their phone to go to sleep.           </a:t>
            </a:r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>
                <a:latin typeface="Comic Sans MS"/>
              </a:rPr>
              <a:t>      Remove it from the bedroom.</a:t>
            </a:r>
            <a:endParaRPr lang="en-GB" sz="2000">
              <a:latin typeface="Comic Sans MS" panose="030F0702030302020204" pitchFamily="66" charset="0"/>
            </a:endParaRP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>
                <a:latin typeface="Comic Sans MS"/>
              </a:rPr>
              <a:t>f.   Computer games – need to finish by 7.30pm. Remove the console. </a:t>
            </a:r>
            <a:endParaRPr lang="en-GB" sz="2000">
              <a:latin typeface="Comic Sans MS" panose="030F0702030302020204" pitchFamily="66" charset="0"/>
            </a:endParaRPr>
          </a:p>
          <a:p>
            <a:endParaRPr lang="en-GB" sz="2000">
              <a:latin typeface="Comic Sans MS"/>
            </a:endParaRPr>
          </a:p>
          <a:p>
            <a:pPr marL="457200" indent="-457200">
              <a:buAutoNum type="alphaLcPeriod" startAt="7"/>
            </a:pPr>
            <a:r>
              <a:rPr lang="en-GB" sz="2000">
                <a:latin typeface="Comic Sans MS"/>
              </a:rPr>
              <a:t>Agree a set bedtime – 9.30pm – 10pm is late enough for a Year 11 student.</a:t>
            </a:r>
          </a:p>
          <a:p>
            <a:pPr marL="457200" indent="-457200">
              <a:buAutoNum type="alphaLcPeriod" startAt="7"/>
            </a:pPr>
            <a:endParaRPr lang="en-GB" sz="200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7"/>
            </a:pPr>
            <a:r>
              <a:rPr lang="en-GB" sz="2000">
                <a:latin typeface="Comic Sans MS"/>
              </a:rPr>
              <a:t>REMEMBER THAT THEY ARE STILL CHILDREN…….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r>
              <a:rPr lang="en-GB" sz="2000">
                <a:latin typeface="Comic Sans MS" panose="030F0702030302020204" pitchFamily="66" charset="0"/>
              </a:rPr>
              <a:t>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19222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FB058-539A-4ACE-AF1C-6523452E1A18}"/>
              </a:ext>
            </a:extLst>
          </p:cNvPr>
          <p:cNvSpPr txBox="1"/>
          <p:nvPr/>
        </p:nvSpPr>
        <p:spPr>
          <a:xfrm>
            <a:off x="59911" y="4940114"/>
            <a:ext cx="11579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Attending well – the </a:t>
            </a:r>
            <a:r>
              <a:rPr lang="en-GB" sz="2800" b="1" u="sng">
                <a:latin typeface="Comic Sans MS" panose="030F0702030302020204" pitchFamily="66" charset="0"/>
                <a:cs typeface="Calibri" panose="020F0502020204030204" pitchFamily="34" charset="0"/>
              </a:rPr>
              <a:t>best</a:t>
            </a:r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 attendance you can possibly have.</a:t>
            </a:r>
          </a:p>
          <a:p>
            <a:endParaRPr lang="en-GB" sz="280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A student with 80% attendance  (1 day off per week) will miss 1 whole year of school – you will not achieve your potential.</a:t>
            </a:r>
          </a:p>
          <a:p>
            <a:r>
              <a:rPr lang="en-GB" sz="280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Attendance Matters Even More for Remote Learning | AllHere Education">
            <a:extLst>
              <a:ext uri="{FF2B5EF4-FFF2-40B4-BE49-F238E27FC236}">
                <a16:creationId xmlns:a16="http://schemas.microsoft.com/office/drawing/2014/main" id="{16D7A33E-CEEA-45BE-9FB1-E5A5882F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39" y="1330064"/>
            <a:ext cx="5686689" cy="2881256"/>
          </a:xfrm>
          <a:prstGeom prst="rect">
            <a:avLst/>
          </a:prstGeom>
          <a:noFill/>
          <a:ln w="31750">
            <a:solidFill>
              <a:schemeClr val="accent1">
                <a:alpha val="9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86F6B-030B-0AA5-B55B-117813529642}"/>
              </a:ext>
            </a:extLst>
          </p:cNvPr>
          <p:cNvSpPr txBox="1"/>
          <p:nvPr/>
        </p:nvSpPr>
        <p:spPr>
          <a:xfrm>
            <a:off x="1036320" y="365760"/>
            <a:ext cx="82397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omic Sans MS"/>
              </a:rPr>
              <a:t>4. Does my attendance matter?</a:t>
            </a:r>
            <a:r>
              <a:rPr lang="en-GB" sz="3200">
                <a:latin typeface="Comic Sans MS"/>
              </a:rPr>
              <a:t>​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67966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49" y="615833"/>
            <a:ext cx="112993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25" y="205317"/>
            <a:ext cx="1092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latin typeface="Comic Sans MS" panose="030F0702030302020204" pitchFamily="66" charset="0"/>
              </a:rPr>
              <a:t>4. Does my attendance matter?</a:t>
            </a:r>
          </a:p>
        </p:txBody>
      </p:sp>
      <p:pic>
        <p:nvPicPr>
          <p:cNvPr id="6" name="Picture 4" descr="http://i1.wp.com/www.castlemanor.suffolk.sch.uk/blog/wp-content/uploads/2013/11/AttendanceGraph.png">
            <a:extLst>
              <a:ext uri="{FF2B5EF4-FFF2-40B4-BE49-F238E27FC236}">
                <a16:creationId xmlns:a16="http://schemas.microsoft.com/office/drawing/2014/main" id="{77EEC674-FF2A-7E87-C7DE-560F8AF3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84" y="922824"/>
            <a:ext cx="837451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5159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BWP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0099FF"/>
      </a:accent1>
      <a:accent2>
        <a:srgbClr val="FFC000"/>
      </a:accent2>
      <a:accent3>
        <a:srgbClr val="FF0000"/>
      </a:accent3>
      <a:accent4>
        <a:srgbClr val="9CC3E5"/>
      </a:accent4>
      <a:accent5>
        <a:srgbClr val="000099"/>
      </a:accent5>
      <a:accent6>
        <a:srgbClr val="009999"/>
      </a:accent6>
      <a:hlink>
        <a:srgbClr val="33CC33"/>
      </a:hlink>
      <a:folHlink>
        <a:srgbClr val="CC66FF"/>
      </a:folHlink>
    </a:clrScheme>
    <a:fontScheme name="BW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BWP.potx [Read-Only]" id="{DA44A5FA-8944-4C56-999E-A55C044D5F05}" vid="{C32C4ACC-44CC-448B-9F19-76E9A317B4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BWP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Damask</vt:lpstr>
      <vt:lpstr>PowerPoint Presentation</vt:lpstr>
      <vt:lpstr>PowerPoint Presentation</vt:lpstr>
      <vt:lpstr>1. Working together to support your child.  </vt:lpstr>
      <vt:lpstr> Preparation is everything! </vt:lpstr>
      <vt:lpstr>2. Key dates / events for Year 11. </vt:lpstr>
      <vt:lpstr>3. Living with a teenager……</vt:lpstr>
      <vt:lpstr>3. Living with a teenager……</vt:lpstr>
      <vt:lpstr>PowerPoint Presentation</vt:lpstr>
      <vt:lpstr>PowerPoint Presentation</vt:lpstr>
      <vt:lpstr>PowerPoint Presentation</vt:lpstr>
      <vt:lpstr>5. Who to contact?</vt:lpstr>
      <vt:lpstr>PowerPoint Presentation</vt:lpstr>
      <vt:lpstr>    Thank You!</vt:lpstr>
    </vt:vector>
  </TitlesOfParts>
  <Company>Barnwood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ALBON</dc:creator>
  <cp:revision>4</cp:revision>
  <dcterms:created xsi:type="dcterms:W3CDTF">2021-06-09T13:27:57Z</dcterms:created>
  <dcterms:modified xsi:type="dcterms:W3CDTF">2022-09-15T12:35:45Z</dcterms:modified>
</cp:coreProperties>
</file>